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" r:id="rId2"/>
    <p:sldId id="263" r:id="rId3"/>
    <p:sldId id="257" r:id="rId4"/>
    <p:sldId id="265" r:id="rId5"/>
    <p:sldId id="282" r:id="rId6"/>
    <p:sldId id="258" r:id="rId7"/>
    <p:sldId id="269" r:id="rId8"/>
    <p:sldId id="271" r:id="rId9"/>
    <p:sldId id="272" r:id="rId10"/>
    <p:sldId id="273" r:id="rId11"/>
    <p:sldId id="274" r:id="rId12"/>
    <p:sldId id="277" r:id="rId13"/>
    <p:sldId id="275" r:id="rId14"/>
    <p:sldId id="276" r:id="rId15"/>
    <p:sldId id="278" r:id="rId16"/>
    <p:sldId id="279" r:id="rId17"/>
    <p:sldId id="281" r:id="rId18"/>
    <p:sldId id="285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4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71406-8D07-49B4-A50F-A11FD6DCAD85}" type="datetimeFigureOut">
              <a:rPr lang="es-MX" smtClean="0"/>
              <a:t>09/10/2015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66F05-10AA-4CA4-8EC5-DCFD76243A4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263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66F05-10AA-4CA4-8EC5-DCFD76243A46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4364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66F05-10AA-4CA4-8EC5-DCFD76243A46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8411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66F05-10AA-4CA4-8EC5-DCFD76243A46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8411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66F05-10AA-4CA4-8EC5-DCFD76243A46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8411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66F05-10AA-4CA4-8EC5-DCFD76243A46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8411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66F05-10AA-4CA4-8EC5-DCFD76243A46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8411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66F05-10AA-4CA4-8EC5-DCFD76243A46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8411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66F05-10AA-4CA4-8EC5-DCFD76243A46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4102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66F05-10AA-4CA4-8EC5-DCFD76243A46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217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66F05-10AA-4CA4-8EC5-DCFD76243A46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0365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66F05-10AA-4CA4-8EC5-DCFD76243A46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8142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66F05-10AA-4CA4-8EC5-DCFD76243A46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3512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66F05-10AA-4CA4-8EC5-DCFD76243A46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8411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66F05-10AA-4CA4-8EC5-DCFD76243A46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8411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66F05-10AA-4CA4-8EC5-DCFD76243A46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8411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66F05-10AA-4CA4-8EC5-DCFD76243A46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8411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66F05-10AA-4CA4-8EC5-DCFD76243A46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841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51AA-7F2B-4F02-9685-6E7B87006B4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48ED-52DF-44A7-8F52-DD28EAB93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6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51AA-7F2B-4F02-9685-6E7B87006B4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48ED-52DF-44A7-8F52-DD28EAB93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9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51AA-7F2B-4F02-9685-6E7B87006B4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48ED-52DF-44A7-8F52-DD28EAB93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1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51AA-7F2B-4F02-9685-6E7B87006B4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48ED-52DF-44A7-8F52-DD28EAB93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3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51AA-7F2B-4F02-9685-6E7B87006B4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48ED-52DF-44A7-8F52-DD28EAB93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7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51AA-7F2B-4F02-9685-6E7B87006B4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48ED-52DF-44A7-8F52-DD28EAB93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9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51AA-7F2B-4F02-9685-6E7B87006B4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48ED-52DF-44A7-8F52-DD28EAB93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0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51AA-7F2B-4F02-9685-6E7B87006B4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48ED-52DF-44A7-8F52-DD28EAB93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9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51AA-7F2B-4F02-9685-6E7B87006B4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48ED-52DF-44A7-8F52-DD28EAB93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51AA-7F2B-4F02-9685-6E7B87006B4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48ED-52DF-44A7-8F52-DD28EAB93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8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51AA-7F2B-4F02-9685-6E7B87006B4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48ED-52DF-44A7-8F52-DD28EAB93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2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B51AA-7F2B-4F02-9685-6E7B87006B4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648ED-52DF-44A7-8F52-DD28EAB93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6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hyperlink" Target="http://www.gse-biomedical.com/" TargetMode="Externa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138" y="1612793"/>
            <a:ext cx="8423030" cy="1127199"/>
          </a:xfrm>
        </p:spPr>
        <p:txBody>
          <a:bodyPr>
            <a:normAutofit/>
          </a:bodyPr>
          <a:lstStyle/>
          <a:p>
            <a:r>
              <a:rPr lang="en-US" sz="3300" dirty="0"/>
              <a:t>Medical </a:t>
            </a:r>
            <a:r>
              <a:rPr lang="en-US" sz="3300" dirty="0" smtClean="0"/>
              <a:t>Device </a:t>
            </a:r>
            <a:r>
              <a:rPr lang="en-US" sz="3300" dirty="0"/>
              <a:t>R&amp;D </a:t>
            </a:r>
            <a:r>
              <a:rPr lang="en-US" sz="3300" dirty="0" smtClean="0"/>
              <a:t>/ manufacturing </a:t>
            </a:r>
            <a:r>
              <a:rPr lang="en-US" sz="3300" dirty="0"/>
              <a:t>in Mexico for worldwide markets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86252" y="4686565"/>
            <a:ext cx="6400800" cy="1295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Summary of Technical Capabilities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ZIPTEK MEXICO SA DE CV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731" y="2944326"/>
            <a:ext cx="4163842" cy="174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07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Manufacturing (Swiss-type Lathe)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47244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Highly accurate 6-axis </a:t>
            </a:r>
            <a:r>
              <a:rPr lang="en-US" sz="2800" dirty="0" err="1" smtClean="0"/>
              <a:t>swiss</a:t>
            </a:r>
            <a:r>
              <a:rPr lang="en-US" sz="2800" dirty="0" smtClean="0"/>
              <a:t>-type lathe (0.00001” precision), 4 live tools, 1 Whirling unit</a:t>
            </a:r>
          </a:p>
          <a:p>
            <a:r>
              <a:rPr lang="en-US" sz="2800" dirty="0" smtClean="0"/>
              <a:t>Ideal for mass-volume production of small, accurate components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1026" name="Picture 2" descr="C:\Users\Ramses\Dropbox\TAUVEX SA DE CV\CONACYT\INNOVAPYME 2010\Reporte Técnico\fotos Ramses\IMG_1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29" y="1676400"/>
            <a:ext cx="3585633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mses\Dropbox\TAUVEX SA DE CV\CONACYT\INNOVAPYME 2010\Reporte Técnico\fotos Ramses\IMG_15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365625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amses\Dropbox\TAUVEX SA DE CV\CONACYT\INNOVAPYME 2010\Reporte Técnico\fotos Ramses\IMG_15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085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26" y="4708525"/>
            <a:ext cx="246875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Manufacturing (Injection molding)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4724400" cy="27432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22-ton and 50-ton thermoplastic injection molding machine</a:t>
            </a:r>
          </a:p>
          <a:p>
            <a:r>
              <a:rPr lang="en-US" sz="2800" dirty="0" smtClean="0"/>
              <a:t>10x10inch working area</a:t>
            </a:r>
          </a:p>
          <a:p>
            <a:r>
              <a:rPr lang="en-US" sz="2800" dirty="0" smtClean="0"/>
              <a:t>Ideal for mass production of plastic parts</a:t>
            </a:r>
          </a:p>
          <a:p>
            <a:r>
              <a:rPr lang="en-US" sz="2800" dirty="0" smtClean="0"/>
              <a:t>We also have a hand-injection unit for prototype work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1" t="5916" b="1959"/>
          <a:stretch/>
        </p:blipFill>
        <p:spPr>
          <a:xfrm>
            <a:off x="4953000" y="1676400"/>
            <a:ext cx="3778739" cy="2540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7745" y="4669220"/>
            <a:ext cx="2317531" cy="1545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374931"/>
            <a:ext cx="3200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Manufacturing (CNC Machining)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4724400" cy="2743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3, 4 &amp; 5 axis CNC Milling capability</a:t>
            </a:r>
          </a:p>
          <a:p>
            <a:r>
              <a:rPr lang="en-US" sz="2800" dirty="0" smtClean="0"/>
              <a:t>CNC Turning with 2 live tools</a:t>
            </a:r>
          </a:p>
          <a:p>
            <a:r>
              <a:rPr lang="en-US" sz="2800" dirty="0" smtClean="0"/>
              <a:t>Mold manufacturing</a:t>
            </a:r>
          </a:p>
          <a:p>
            <a:r>
              <a:rPr lang="en-US" sz="2800" dirty="0" smtClean="0"/>
              <a:t>Direct part manufacturing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6"/>
          <a:stretch/>
        </p:blipFill>
        <p:spPr>
          <a:xfrm>
            <a:off x="4876800" y="1752601"/>
            <a:ext cx="3891801" cy="425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8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Design (CAD Drawings)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054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From concept design to final prototypes</a:t>
            </a:r>
          </a:p>
          <a:p>
            <a:r>
              <a:rPr lang="en-US" sz="2800" dirty="0" smtClean="0"/>
              <a:t>Automotive, Aerospace, Medical and Industrial Product Design Experience</a:t>
            </a:r>
          </a:p>
          <a:p>
            <a:r>
              <a:rPr lang="en-US" sz="2800" dirty="0" smtClean="0"/>
              <a:t>Electronic Circuit Design and PCB construction</a:t>
            </a:r>
          </a:p>
          <a:p>
            <a:r>
              <a:rPr lang="en-US" sz="2800" dirty="0" smtClean="0"/>
              <a:t>15 years of experience in CAD Design (mainly </a:t>
            </a:r>
            <a:r>
              <a:rPr lang="en-US" sz="2800" dirty="0" err="1" smtClean="0"/>
              <a:t>Solidworks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7"/>
          <a:stretch/>
        </p:blipFill>
        <p:spPr>
          <a:xfrm>
            <a:off x="6172200" y="1589314"/>
            <a:ext cx="2514600" cy="20047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5979" r="7381" b="20793"/>
          <a:stretch/>
        </p:blipFill>
        <p:spPr>
          <a:xfrm>
            <a:off x="5410200" y="3733800"/>
            <a:ext cx="3512942" cy="209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Design (Engineering Analyses)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4724400" cy="2743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Structural, Thermal, Fluid, Electromagnetic &amp; </a:t>
            </a:r>
            <a:r>
              <a:rPr lang="en-US" sz="2800" dirty="0" err="1" smtClean="0"/>
              <a:t>Multiphysics</a:t>
            </a:r>
            <a:r>
              <a:rPr lang="en-US" sz="2800" dirty="0" smtClean="0"/>
              <a:t> Analyses</a:t>
            </a:r>
          </a:p>
          <a:p>
            <a:r>
              <a:rPr lang="en-US" sz="2800" dirty="0" smtClean="0"/>
              <a:t>Design optimization (topological &amp; parametric)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5" r="15602" b="15080"/>
          <a:stretch/>
        </p:blipFill>
        <p:spPr>
          <a:xfrm>
            <a:off x="5793560" y="1665515"/>
            <a:ext cx="2817040" cy="2601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5" t="3481" r="13733" b="9437"/>
          <a:stretch/>
        </p:blipFill>
        <p:spPr>
          <a:xfrm>
            <a:off x="1447800" y="4430486"/>
            <a:ext cx="2046836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3" t="12328" r="19762" b="22487"/>
          <a:stretch/>
        </p:blipFill>
        <p:spPr>
          <a:xfrm>
            <a:off x="4375222" y="4593772"/>
            <a:ext cx="2859515" cy="197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Quality Inspection (Coordinate Measuring Machine &amp; Digital Optical Inspection Equipment)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486400" cy="3505199"/>
          </a:xfrm>
        </p:spPr>
        <p:txBody>
          <a:bodyPr>
            <a:noAutofit/>
          </a:bodyPr>
          <a:lstStyle/>
          <a:p>
            <a:r>
              <a:rPr lang="en-US" sz="2800" dirty="0" smtClean="0"/>
              <a:t>CMM working envelope of 400x400x300mm, 3.5 micron accuracy</a:t>
            </a:r>
          </a:p>
          <a:p>
            <a:r>
              <a:rPr lang="en-US" sz="2800" dirty="0" smtClean="0"/>
              <a:t>Optical Inspection equipment working area of 200x150mm, 0.5 micron accuracy</a:t>
            </a:r>
          </a:p>
          <a:p>
            <a:r>
              <a:rPr lang="en-US" sz="2800" dirty="0" smtClean="0"/>
              <a:t>Full range of other Metrology instruments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65"/>
          <a:stretch/>
        </p:blipFill>
        <p:spPr>
          <a:xfrm rot="16200000">
            <a:off x="5897720" y="4044405"/>
            <a:ext cx="2754812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2975" r="10043" b="1723"/>
          <a:stretch/>
        </p:blipFill>
        <p:spPr>
          <a:xfrm>
            <a:off x="6132126" y="1600200"/>
            <a:ext cx="2286000" cy="204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/>
              <a:t>Other equipment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85687"/>
            <a:ext cx="6019800" cy="2743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3D Scanning, laser based, up to 40,000 points per square inch</a:t>
            </a:r>
          </a:p>
          <a:p>
            <a:r>
              <a:rPr lang="en-US" sz="2000" dirty="0" smtClean="0"/>
              <a:t>Tensile Testing equipment, 1.5kN, 20kN, 50kN</a:t>
            </a:r>
          </a:p>
          <a:p>
            <a:r>
              <a:rPr lang="en-US" sz="2000" dirty="0" smtClean="0"/>
              <a:t>Metallurgical Microscopes for Metallographic Analyses</a:t>
            </a:r>
          </a:p>
          <a:p>
            <a:r>
              <a:rPr lang="en-US" sz="2000" dirty="0" smtClean="0"/>
              <a:t>Hardness testing equipment</a:t>
            </a:r>
          </a:p>
          <a:p>
            <a:r>
              <a:rPr lang="en-US" sz="2000" dirty="0" smtClean="0"/>
              <a:t>Abrasion testing equipment</a:t>
            </a:r>
          </a:p>
          <a:p>
            <a:r>
              <a:rPr lang="en-US" sz="2000" dirty="0" smtClean="0"/>
              <a:t>Surface treatment </a:t>
            </a:r>
            <a:br>
              <a:rPr lang="en-US" sz="2000" dirty="0" smtClean="0"/>
            </a:br>
            <a:r>
              <a:rPr lang="en-US" sz="2000" dirty="0" smtClean="0"/>
              <a:t>(Chemical &amp; </a:t>
            </a:r>
            <a:br>
              <a:rPr lang="en-US" sz="2000" dirty="0" smtClean="0"/>
            </a:br>
            <a:r>
              <a:rPr lang="en-US" sz="2000" dirty="0" err="1" smtClean="0"/>
              <a:t>Microabrasion</a:t>
            </a:r>
            <a:r>
              <a:rPr lang="en-US" sz="2000" dirty="0" smtClean="0"/>
              <a:t> equipment)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318001"/>
            <a:ext cx="1930400" cy="193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0" b="27678"/>
          <a:stretch/>
        </p:blipFill>
        <p:spPr>
          <a:xfrm rot="5400000">
            <a:off x="5559878" y="3203122"/>
            <a:ext cx="4572000" cy="15185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" t="11894" b="14521"/>
          <a:stretch/>
        </p:blipFill>
        <p:spPr>
          <a:xfrm rot="16200000">
            <a:off x="4548180" y="3801167"/>
            <a:ext cx="3233055" cy="16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5283"/>
          <a:stretch/>
        </p:blipFill>
        <p:spPr>
          <a:xfrm>
            <a:off x="6248400" y="1613277"/>
            <a:ext cx="2590800" cy="4734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Other </a:t>
            </a:r>
            <a:r>
              <a:rPr lang="en-US" sz="2800" dirty="0" smtClean="0"/>
              <a:t>equipment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85687"/>
            <a:ext cx="5638800" cy="2743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Dynamic force testing 1000 N (dynamic) up to 100 Hz 710N (static)</a:t>
            </a:r>
          </a:p>
          <a:p>
            <a:r>
              <a:rPr lang="en-US" sz="2000" dirty="0" smtClean="0"/>
              <a:t>Full-range of torque and tensile testing custom setups</a:t>
            </a:r>
          </a:p>
          <a:p>
            <a:r>
              <a:rPr lang="en-US" sz="2000" dirty="0" smtClean="0"/>
              <a:t>Liquid Silicone Rubber injection molding</a:t>
            </a:r>
          </a:p>
          <a:p>
            <a:r>
              <a:rPr lang="en-US" sz="2000" dirty="0" smtClean="0"/>
              <a:t>Heat treatment equipment</a:t>
            </a:r>
          </a:p>
          <a:p>
            <a:r>
              <a:rPr lang="en-US" sz="2000" dirty="0" smtClean="0"/>
              <a:t>Micro-abrasion equipment</a:t>
            </a:r>
          </a:p>
          <a:p>
            <a:r>
              <a:rPr lang="en-US" sz="2000" dirty="0" smtClean="0"/>
              <a:t>Packaging and sterilization</a:t>
            </a:r>
          </a:p>
          <a:p>
            <a:r>
              <a:rPr lang="en-US" sz="2000" dirty="0" smtClean="0"/>
              <a:t>Additional SLA rapid prototyping equipment</a:t>
            </a:r>
          </a:p>
          <a:p>
            <a:r>
              <a:rPr lang="en-US" sz="2000" dirty="0" smtClean="0"/>
              <a:t>Plans to become and FDA registered (3rd quarter of 2016)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709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/>
              <a:t>Offices / labs</a:t>
            </a:r>
            <a:endParaRPr lang="en-US" sz="3600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80693"/>
            <a:ext cx="3200400" cy="2133600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55"/>
          <a:stretch/>
        </p:blipFill>
        <p:spPr>
          <a:xfrm>
            <a:off x="1219200" y="4030984"/>
            <a:ext cx="2235200" cy="25831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09800"/>
            <a:ext cx="4262352" cy="38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25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facilities &amp; Contact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31272"/>
            <a:ext cx="3962400" cy="2638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1219200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sz="2000" dirty="0" err="1" smtClean="0"/>
              <a:t>We</a:t>
            </a:r>
            <a:r>
              <a:rPr lang="es-MX" sz="2000" dirty="0" smtClean="0"/>
              <a:t> are </a:t>
            </a:r>
            <a:r>
              <a:rPr lang="es-MX" sz="2000" dirty="0" err="1" smtClean="0"/>
              <a:t>located</a:t>
            </a:r>
            <a:r>
              <a:rPr lang="es-MX" sz="2000" dirty="0" smtClean="0"/>
              <a:t> </a:t>
            </a:r>
            <a:r>
              <a:rPr lang="es-MX" sz="2000" dirty="0" err="1" smtClean="0"/>
              <a:t>within</a:t>
            </a:r>
            <a:r>
              <a:rPr lang="es-MX" sz="2000" dirty="0" smtClean="0"/>
              <a:t> a </a:t>
            </a:r>
            <a:r>
              <a:rPr lang="es-MX" sz="2000" dirty="0" err="1" smtClean="0"/>
              <a:t>state</a:t>
            </a:r>
            <a:r>
              <a:rPr lang="es-MX" sz="2000" dirty="0" smtClean="0"/>
              <a:t> of </a:t>
            </a:r>
            <a:r>
              <a:rPr lang="es-MX" sz="2000" dirty="0" err="1" smtClean="0"/>
              <a:t>the</a:t>
            </a:r>
            <a:r>
              <a:rPr lang="es-MX" sz="2000" dirty="0" smtClean="0"/>
              <a:t> art </a:t>
            </a:r>
            <a:r>
              <a:rPr lang="es-MX" sz="2000" dirty="0" err="1" smtClean="0"/>
              <a:t>tech</a:t>
            </a:r>
            <a:r>
              <a:rPr lang="es-MX" sz="2000" dirty="0" smtClean="0"/>
              <a:t> </a:t>
            </a:r>
            <a:r>
              <a:rPr lang="es-MX" sz="2000" dirty="0" err="1" smtClean="0"/>
              <a:t>park</a:t>
            </a:r>
            <a:r>
              <a:rPr lang="es-MX" sz="2000" dirty="0" smtClean="0"/>
              <a:t> </a:t>
            </a:r>
            <a:r>
              <a:rPr lang="es-MX" sz="2000" dirty="0" err="1" smtClean="0"/>
              <a:t>that</a:t>
            </a:r>
            <a:r>
              <a:rPr lang="es-MX" sz="2000" dirty="0" smtClean="0"/>
              <a:t> </a:t>
            </a:r>
            <a:r>
              <a:rPr lang="es-MX" sz="2000" dirty="0" err="1" smtClean="0"/>
              <a:t>specializes</a:t>
            </a:r>
            <a:r>
              <a:rPr lang="es-MX" sz="2000" dirty="0" smtClean="0"/>
              <a:t> in </a:t>
            </a:r>
            <a:r>
              <a:rPr lang="es-MX" sz="2000" dirty="0" err="1" smtClean="0"/>
              <a:t>developing</a:t>
            </a:r>
            <a:r>
              <a:rPr lang="es-MX" sz="2000" dirty="0"/>
              <a:t> </a:t>
            </a:r>
            <a:r>
              <a:rPr lang="es-MX" sz="2000" dirty="0" err="1" smtClean="0"/>
              <a:t>consulting</a:t>
            </a:r>
            <a:r>
              <a:rPr lang="es-MX" sz="2000" dirty="0" smtClean="0"/>
              <a:t>, </a:t>
            </a:r>
            <a:r>
              <a:rPr lang="es-MX" sz="2000" dirty="0" err="1" smtClean="0"/>
              <a:t>design</a:t>
            </a:r>
            <a:r>
              <a:rPr lang="es-MX" sz="2000" dirty="0" smtClean="0"/>
              <a:t> &amp; </a:t>
            </a:r>
            <a:r>
              <a:rPr lang="es-MX" sz="2000" dirty="0" err="1" smtClean="0"/>
              <a:t>manufacturing</a:t>
            </a:r>
            <a:r>
              <a:rPr lang="es-MX" sz="2000" dirty="0" smtClean="0"/>
              <a:t> </a:t>
            </a:r>
            <a:r>
              <a:rPr lang="es-MX" sz="2000" dirty="0" err="1" smtClean="0"/>
              <a:t>projects</a:t>
            </a:r>
            <a:r>
              <a:rPr lang="es-MX" sz="2000" dirty="0" smtClean="0"/>
              <a:t> </a:t>
            </a:r>
            <a:r>
              <a:rPr lang="es-MX" sz="2000" dirty="0" err="1" smtClean="0"/>
              <a:t>for</a:t>
            </a:r>
            <a:r>
              <a:rPr lang="es-MX" sz="2000" dirty="0" smtClean="0"/>
              <a:t> </a:t>
            </a:r>
            <a:r>
              <a:rPr lang="es-MX" sz="2000" dirty="0" err="1" smtClean="0"/>
              <a:t>all</a:t>
            </a:r>
            <a:r>
              <a:rPr lang="es-MX" sz="2000" dirty="0" smtClean="0"/>
              <a:t> </a:t>
            </a:r>
            <a:r>
              <a:rPr lang="es-MX" sz="2000" dirty="0" err="1" smtClean="0"/>
              <a:t>types</a:t>
            </a:r>
            <a:r>
              <a:rPr lang="es-MX" sz="2000" dirty="0" smtClean="0"/>
              <a:t> of industries.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sz="2000" dirty="0" err="1" smtClean="0"/>
              <a:t>Our</a:t>
            </a:r>
            <a:r>
              <a:rPr lang="es-MX" sz="2000" dirty="0" smtClean="0"/>
              <a:t> </a:t>
            </a:r>
            <a:r>
              <a:rPr lang="es-MX" sz="2000" dirty="0" err="1" smtClean="0"/>
              <a:t>facilities</a:t>
            </a:r>
            <a:r>
              <a:rPr lang="es-MX" sz="2000" dirty="0" smtClean="0"/>
              <a:t> </a:t>
            </a:r>
            <a:r>
              <a:rPr lang="es-MX" sz="2000" dirty="0" err="1" smtClean="0"/>
              <a:t>location</a:t>
            </a:r>
            <a:r>
              <a:rPr lang="es-MX" sz="2000" dirty="0" smtClean="0"/>
              <a:t> </a:t>
            </a:r>
            <a:r>
              <a:rPr lang="es-MX" sz="2000" dirty="0" err="1" smtClean="0"/>
              <a:t>is</a:t>
            </a:r>
            <a:r>
              <a:rPr lang="es-MX" sz="2000" dirty="0" smtClean="0"/>
              <a:t> in </a:t>
            </a:r>
            <a:r>
              <a:rPr lang="es-MX" sz="2000" dirty="0" err="1" smtClean="0"/>
              <a:t>the</a:t>
            </a:r>
            <a:r>
              <a:rPr lang="es-MX" sz="2000" dirty="0" smtClean="0"/>
              <a:t> </a:t>
            </a:r>
            <a:r>
              <a:rPr lang="es-MX" sz="2000" dirty="0" err="1" smtClean="0"/>
              <a:t>Northwestern</a:t>
            </a:r>
            <a:r>
              <a:rPr lang="es-MX" sz="2000" dirty="0" smtClean="0"/>
              <a:t> </a:t>
            </a:r>
            <a:r>
              <a:rPr lang="es-MX" sz="2000" dirty="0" err="1" smtClean="0"/>
              <a:t>part</a:t>
            </a:r>
            <a:r>
              <a:rPr lang="es-MX" sz="2000" dirty="0" smtClean="0"/>
              <a:t> of </a:t>
            </a:r>
            <a:r>
              <a:rPr lang="es-MX" sz="2000" dirty="0" err="1" smtClean="0"/>
              <a:t>Mexico</a:t>
            </a:r>
            <a:r>
              <a:rPr lang="es-MX" sz="2000" dirty="0" smtClean="0"/>
              <a:t> in </a:t>
            </a:r>
            <a:r>
              <a:rPr lang="es-MX" sz="2000" dirty="0" err="1" smtClean="0"/>
              <a:t>the</a:t>
            </a:r>
            <a:r>
              <a:rPr lang="es-MX" sz="2000" dirty="0" smtClean="0"/>
              <a:t> </a:t>
            </a:r>
            <a:r>
              <a:rPr lang="es-MX" sz="2000" dirty="0" err="1" smtClean="0"/>
              <a:t>State</a:t>
            </a:r>
            <a:r>
              <a:rPr lang="es-MX" sz="2000" dirty="0" smtClean="0"/>
              <a:t> of Sonora</a:t>
            </a:r>
            <a:endParaRPr lang="es-MX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171" y="4648200"/>
            <a:ext cx="2164203" cy="190590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865630" y="5619413"/>
            <a:ext cx="73478" cy="835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1886" y="4275909"/>
            <a:ext cx="4484914" cy="22010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u="sng" dirty="0" smtClean="0"/>
              <a:t>Dr. </a:t>
            </a:r>
            <a:r>
              <a:rPr lang="en-US" sz="2000" u="sng" dirty="0" err="1" smtClean="0"/>
              <a:t>Ramsés</a:t>
            </a:r>
            <a:r>
              <a:rPr lang="en-US" sz="2000" u="sng" dirty="0" smtClean="0"/>
              <a:t> Galaz / </a:t>
            </a:r>
            <a:r>
              <a:rPr lang="en-US" sz="2000" u="sng" dirty="0" smtClean="0"/>
              <a:t>ZIPTEK MEXICO SA DE CV</a:t>
            </a:r>
            <a:endParaRPr lang="en-US" sz="2000" u="sng" dirty="0" smtClean="0"/>
          </a:p>
          <a:p>
            <a:pPr marL="0" indent="0">
              <a:buNone/>
            </a:pPr>
            <a:r>
              <a:rPr lang="en-US" sz="2000" u="sng" dirty="0" smtClean="0"/>
              <a:t>Blvd. Morelos 307 Col. Loma Linda</a:t>
            </a:r>
          </a:p>
          <a:p>
            <a:pPr marL="0" indent="0">
              <a:buNone/>
            </a:pPr>
            <a:r>
              <a:rPr lang="en-US" sz="2000" u="sng" dirty="0" smtClean="0"/>
              <a:t>Hermosillo, Sonora, Mexico 83150</a:t>
            </a:r>
          </a:p>
          <a:p>
            <a:pPr marL="0" indent="0">
              <a:buNone/>
            </a:pPr>
            <a:r>
              <a:rPr lang="en-US" sz="2000" u="sng" dirty="0" smtClean="0"/>
              <a:t>+52 662 312 4464</a:t>
            </a:r>
          </a:p>
          <a:p>
            <a:pPr marL="0" indent="0">
              <a:buNone/>
            </a:pPr>
            <a:r>
              <a:rPr lang="en-US" sz="2000" u="sng" dirty="0" smtClean="0"/>
              <a:t>+52 1 662 173 8244</a:t>
            </a:r>
          </a:p>
          <a:p>
            <a:pPr marL="0" indent="0">
              <a:buNone/>
            </a:pPr>
            <a:r>
              <a:rPr lang="en-US" sz="2000" u="sng" dirty="0" smtClean="0"/>
              <a:t>ramsesg@ziptekglobal.com</a:t>
            </a:r>
            <a:endParaRPr lang="en-US" sz="2000" u="sng" dirty="0" smtClean="0"/>
          </a:p>
          <a:p>
            <a:pPr marL="0" indent="0">
              <a:buNone/>
            </a:pPr>
            <a:r>
              <a:rPr lang="en-US" sz="2000" u="sng" dirty="0" smtClean="0">
                <a:hlinkClick r:id="rId5"/>
              </a:rPr>
              <a:t>www.ziptekglobal.com</a:t>
            </a:r>
            <a:r>
              <a:rPr lang="en-US" sz="2000" u="sng" dirty="0" smtClean="0"/>
              <a:t> </a:t>
            </a:r>
            <a:endParaRPr lang="en-US" sz="2000" u="sng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1026" name="Picture 2" descr="http://adamspencerphotography.com/wp-content/uploads/2012/01/PSunset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447" y="4648200"/>
            <a:ext cx="2240666" cy="184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92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noFill/>
        </p:spPr>
        <p:txBody>
          <a:bodyPr/>
          <a:lstStyle/>
          <a:p>
            <a:r>
              <a:rPr lang="en-US" dirty="0" smtClean="0"/>
              <a:t>About the company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687763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ZIPTEK MEXICO SA DE CV </a:t>
            </a:r>
            <a:r>
              <a:rPr lang="en-US" dirty="0" smtClean="0"/>
              <a:t>is </a:t>
            </a:r>
            <a:r>
              <a:rPr lang="en-US" dirty="0" smtClean="0"/>
              <a:t>an </a:t>
            </a:r>
            <a:r>
              <a:rPr lang="en-US" dirty="0" smtClean="0"/>
              <a:t>engineering and product development </a:t>
            </a:r>
            <a:r>
              <a:rPr lang="en-US" dirty="0" smtClean="0"/>
              <a:t>firm in Mexico specialized in new product development in the </a:t>
            </a:r>
            <a:r>
              <a:rPr lang="en-US" dirty="0" err="1" smtClean="0"/>
              <a:t>orthopaedic</a:t>
            </a:r>
            <a:r>
              <a:rPr lang="en-US" dirty="0" smtClean="0"/>
              <a:t> medical </a:t>
            </a:r>
            <a:r>
              <a:rPr lang="en-US" dirty="0" smtClean="0"/>
              <a:t>device </a:t>
            </a:r>
            <a:r>
              <a:rPr lang="en-US" dirty="0" smtClean="0"/>
              <a:t>industry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One of our key advantages is the lower cost of engineering development compared to North-American costs using the same level of expertise and state of the art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3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077200" cy="567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Technical capabilities map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581400"/>
            <a:ext cx="1219199" cy="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Resources </a:t>
            </a:r>
            <a:r>
              <a:rPr lang="en-US" dirty="0" smtClean="0"/>
              <a:t>talent</a:t>
            </a:r>
            <a:br>
              <a:rPr lang="en-US" dirty="0" smtClean="0"/>
            </a:br>
            <a:r>
              <a:rPr lang="en-US" dirty="0" smtClean="0"/>
              <a:t>(ZIPTEK MEXICO SA DE CV)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Dr. Ramses Galaz, PhD Biomedical Engineering (McGill University Montreal), ME Mechanical Engineering (McGill), </a:t>
            </a:r>
            <a:r>
              <a:rPr lang="en-US" dirty="0" err="1" smtClean="0"/>
              <a:t>CMfgT</a:t>
            </a:r>
            <a:r>
              <a:rPr lang="en-US" dirty="0" smtClean="0"/>
              <a:t>. 10+ years of experience in mechanical engineering design &amp; manufacturing operations. Main research field in Biomedical Applications. 22+ Patent applications </a:t>
            </a:r>
            <a:r>
              <a:rPr lang="en-US" dirty="0" err="1" smtClean="0"/>
              <a:t>worlwide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 </a:t>
            </a:r>
            <a:r>
              <a:rPr lang="en-US" dirty="0" smtClean="0"/>
              <a:t>engineers specialized in the fields of Mechanical, Electrical, Biomedical &amp; Mechatronics Engineering.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3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Resources talent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Extensive experience in implant grade medical devices focusing in the </a:t>
            </a:r>
            <a:r>
              <a:rPr lang="en-US" dirty="0" err="1" smtClean="0"/>
              <a:t>orthopaedic</a:t>
            </a:r>
            <a:r>
              <a:rPr lang="en-US" dirty="0" smtClean="0"/>
              <a:t> and cardiovascular markets</a:t>
            </a:r>
          </a:p>
          <a:p>
            <a:r>
              <a:rPr lang="en-US" dirty="0" smtClean="0"/>
              <a:t>Extensive experience in manufacturing. GSE medical focuses primarily in these markets: </a:t>
            </a:r>
            <a:r>
              <a:rPr lang="en-US" dirty="0" err="1" smtClean="0"/>
              <a:t>Orthopaedics</a:t>
            </a:r>
            <a:r>
              <a:rPr lang="en-US" dirty="0" smtClean="0"/>
              <a:t>, Cardiovascular, Diagnostics, Intensive Care, Disposables.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Rapid Prototyping (</a:t>
            </a:r>
            <a:r>
              <a:rPr lang="en-US" sz="4000" dirty="0" err="1" smtClean="0"/>
              <a:t>Polyjet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5715000" cy="3352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Most precise RP technology in industry (16 micron layers)</a:t>
            </a:r>
          </a:p>
          <a:p>
            <a:r>
              <a:rPr lang="en-US" sz="2400" dirty="0" smtClean="0"/>
              <a:t>Build envelope of 10x10x10 inches</a:t>
            </a:r>
          </a:p>
          <a:p>
            <a:r>
              <a:rPr lang="en-US" sz="2400" dirty="0" smtClean="0"/>
              <a:t>Several material options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43324"/>
            <a:ext cx="2933701" cy="2200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900" y="3743324"/>
            <a:ext cx="2933701" cy="2200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16"/>
          <a:stretch/>
        </p:blipFill>
        <p:spPr>
          <a:xfrm rot="16200000">
            <a:off x="6386883" y="3985841"/>
            <a:ext cx="2362200" cy="1877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718" y="1600200"/>
            <a:ext cx="297972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8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Rapid Prototyping (Fused Deposition Modeling)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6324600" cy="3352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Very robust &amp; accurate ABS plastic prototypes</a:t>
            </a:r>
          </a:p>
          <a:p>
            <a:r>
              <a:rPr lang="en-US" sz="2800" dirty="0" smtClean="0"/>
              <a:t>Build envelope of 10x10x12 inches</a:t>
            </a:r>
          </a:p>
          <a:p>
            <a:r>
              <a:rPr lang="en-US" sz="2800" dirty="0" smtClean="0"/>
              <a:t>0.007” layers, several colors</a:t>
            </a:r>
          </a:p>
          <a:p>
            <a:r>
              <a:rPr lang="en-US" sz="2800" dirty="0" smtClean="0"/>
              <a:t>More economical option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800" y="1953334"/>
            <a:ext cx="2601518" cy="40676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54" y="4039800"/>
            <a:ext cx="2391386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7" y="4042466"/>
            <a:ext cx="3104367" cy="206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Prototyping (</a:t>
            </a:r>
            <a:r>
              <a:rPr lang="en-US" sz="3200" dirty="0" err="1" smtClean="0"/>
              <a:t>Nd:YAG</a:t>
            </a:r>
            <a:r>
              <a:rPr lang="en-US" sz="3200" dirty="0" smtClean="0"/>
              <a:t> Laser Marking)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4724400" cy="27432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Highly accurate laser marking, annealing and etching on most materials, perfect for all metals.</a:t>
            </a:r>
          </a:p>
          <a:p>
            <a:r>
              <a:rPr lang="en-US" sz="2800" dirty="0" smtClean="0"/>
              <a:t>1060 nanometer, 20 Watt Fiber-Type Laser</a:t>
            </a:r>
          </a:p>
          <a:p>
            <a:r>
              <a:rPr lang="en-US" sz="2800" dirty="0" smtClean="0"/>
              <a:t>Marking area of up to 30 x 30 cm</a:t>
            </a:r>
          </a:p>
          <a:p>
            <a:r>
              <a:rPr lang="en-US" sz="2800" dirty="0" smtClean="0"/>
              <a:t>Thin laser beam width (9 microns)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6" t="3267" r="9950" b="5132"/>
          <a:stretch/>
        </p:blipFill>
        <p:spPr>
          <a:xfrm>
            <a:off x="5175224" y="1676401"/>
            <a:ext cx="3512175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19600"/>
            <a:ext cx="26670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6" t="25845" r="9607" b="28269"/>
          <a:stretch/>
        </p:blipFill>
        <p:spPr>
          <a:xfrm>
            <a:off x="3581399" y="4429200"/>
            <a:ext cx="5105999" cy="20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9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Prototyping (CO2-type Laser Marking &amp; Cutting)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4724400" cy="27432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err="1" smtClean="0"/>
              <a:t>Acurate</a:t>
            </a:r>
            <a:r>
              <a:rPr lang="en-US" sz="2800" dirty="0" smtClean="0"/>
              <a:t> laser marking, engraving &amp; cutting on most soft materials, such as plastics, woods, rubbers, fabrics and ceramics.</a:t>
            </a:r>
          </a:p>
          <a:p>
            <a:r>
              <a:rPr lang="en-US" sz="2800" dirty="0" smtClean="0"/>
              <a:t>10600 nanometer, 100 Watt CO2-Type Laser</a:t>
            </a:r>
          </a:p>
          <a:p>
            <a:r>
              <a:rPr lang="en-US" sz="2800" dirty="0" smtClean="0"/>
              <a:t>Working area of up to 90 x 60 cm</a:t>
            </a:r>
          </a:p>
          <a:p>
            <a:endParaRPr lang="en-US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6" t="11112" r="7008" b="9754"/>
          <a:stretch/>
        </p:blipFill>
        <p:spPr>
          <a:xfrm>
            <a:off x="5105400" y="1746388"/>
            <a:ext cx="3581400" cy="2300612"/>
          </a:xfrm>
          <a:prstGeom prst="rect">
            <a:avLst/>
          </a:prstGeom>
        </p:spPr>
      </p:pic>
      <p:pic>
        <p:nvPicPr>
          <p:cNvPr id="2050" name="Picture 2" descr="F:\DCIM\100CANON\IMG_20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23596" r="16210" b="9808"/>
          <a:stretch/>
        </p:blipFill>
        <p:spPr bwMode="auto">
          <a:xfrm>
            <a:off x="1676400" y="4459084"/>
            <a:ext cx="2743200" cy="20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pegb9ebondhq.cloudfront.net/product_photos/134767/gaskets_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59084"/>
            <a:ext cx="2743200" cy="193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9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713</Words>
  <Application>Microsoft Office PowerPoint</Application>
  <PresentationFormat>On-screen Show (4:3)</PresentationFormat>
  <Paragraphs>106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Medical Device R&amp;D / manufacturing in Mexico for worldwide markets</vt:lpstr>
      <vt:lpstr>About the company</vt:lpstr>
      <vt:lpstr>Technical capabilities map</vt:lpstr>
      <vt:lpstr>Human Resources talent (ZIPTEK MEXICO SA DE CV)</vt:lpstr>
      <vt:lpstr>Human Resources talent</vt:lpstr>
      <vt:lpstr>Rapid Prototyping (Polyjet)</vt:lpstr>
      <vt:lpstr>Rapid Prototyping (Fused Deposition Modeling)</vt:lpstr>
      <vt:lpstr>Prototyping (Nd:YAG Laser Marking)</vt:lpstr>
      <vt:lpstr>Prototyping (CO2-type Laser Marking &amp; Cutting)</vt:lpstr>
      <vt:lpstr>Manufacturing (Swiss-type Lathe)</vt:lpstr>
      <vt:lpstr>Manufacturing (Injection molding)</vt:lpstr>
      <vt:lpstr>Manufacturing (CNC Machining)</vt:lpstr>
      <vt:lpstr>Design (CAD Drawings)</vt:lpstr>
      <vt:lpstr>Design (Engineering Analyses)</vt:lpstr>
      <vt:lpstr>Quality Inspection (Coordinate Measuring Machine &amp; Digital Optical Inspection Equipment)</vt:lpstr>
      <vt:lpstr>Other equipment</vt:lpstr>
      <vt:lpstr>Other equipment</vt:lpstr>
      <vt:lpstr>Offices / labs</vt:lpstr>
      <vt:lpstr>Our facilities &amp; Contact information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Tauvex6</dc:creator>
  <cp:lastModifiedBy>Ramses Galaz</cp:lastModifiedBy>
  <cp:revision>75</cp:revision>
  <cp:lastPrinted>2012-08-22T23:16:47Z</cp:lastPrinted>
  <dcterms:created xsi:type="dcterms:W3CDTF">2012-08-18T23:24:05Z</dcterms:created>
  <dcterms:modified xsi:type="dcterms:W3CDTF">2015-10-09T23:13:18Z</dcterms:modified>
</cp:coreProperties>
</file>